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8" r:id="rId1"/>
  </p:sldMasterIdLst>
  <p:sldIdLst>
    <p:sldId id="256" r:id="rId2"/>
    <p:sldId id="266" r:id="rId3"/>
    <p:sldId id="267" r:id="rId4"/>
    <p:sldId id="257" r:id="rId5"/>
    <p:sldId id="258" r:id="rId6"/>
    <p:sldId id="262" r:id="rId7"/>
    <p:sldId id="263" r:id="rId8"/>
    <p:sldId id="264" r:id="rId9"/>
    <p:sldId id="259" r:id="rId10"/>
    <p:sldId id="260" r:id="rId11"/>
    <p:sldId id="265" r:id="rId12"/>
    <p:sldId id="261" r:id="rId13"/>
    <p:sldId id="268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DBF710-E32F-4715-9E69-2E4FF36879DA}" type="datetimeFigureOut">
              <a:rPr lang="pt-BR" smtClean="0"/>
              <a:t>27/09/2024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7CF3B-3CED-4E12-A05F-087CF5FCF98D}" type="slidenum">
              <a:rPr lang="pt-BR" smtClean="0"/>
              <a:t>‹nº›</a:t>
            </a:fld>
            <a:endParaRPr lang="pt-BR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74151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DBF710-E32F-4715-9E69-2E4FF36879DA}" type="datetimeFigureOut">
              <a:rPr lang="pt-BR" smtClean="0"/>
              <a:t>27/09/2024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7CF3B-3CED-4E12-A05F-087CF5FCF9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336186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DBF710-E32F-4715-9E69-2E4FF36879DA}" type="datetimeFigureOut">
              <a:rPr lang="pt-BR" smtClean="0"/>
              <a:t>27/09/2024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7CF3B-3CED-4E12-A05F-087CF5FCF9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847964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DBF710-E32F-4715-9E69-2E4FF36879DA}" type="datetimeFigureOut">
              <a:rPr lang="pt-BR" smtClean="0"/>
              <a:t>27/09/2024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7CF3B-3CED-4E12-A05F-087CF5FCF98D}" type="slidenum">
              <a:rPr lang="pt-BR" smtClean="0"/>
              <a:t>‹nº›</a:t>
            </a:fld>
            <a:endParaRPr lang="pt-BR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763140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DBF710-E32F-4715-9E69-2E4FF36879DA}" type="datetimeFigureOut">
              <a:rPr lang="pt-BR" smtClean="0"/>
              <a:t>27/09/2024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7CF3B-3CED-4E12-A05F-087CF5FCF9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240304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o 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DBF710-E32F-4715-9E69-2E4FF36879DA}" type="datetimeFigureOut">
              <a:rPr lang="pt-BR" smtClean="0"/>
              <a:t>27/09/2024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7CF3B-3CED-4E12-A05F-087CF5FCF98D}" type="slidenum">
              <a:rPr lang="pt-BR" smtClean="0"/>
              <a:t>‹nº›</a:t>
            </a:fld>
            <a:endParaRPr lang="pt-BR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026719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iro ou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DBF710-E32F-4715-9E69-2E4FF36879DA}" type="datetimeFigureOut">
              <a:rPr lang="pt-BR" smtClean="0"/>
              <a:t>27/09/2024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7CF3B-3CED-4E12-A05F-087CF5FCF9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559051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DBF710-E32F-4715-9E69-2E4FF36879DA}" type="datetimeFigureOut">
              <a:rPr lang="pt-BR" smtClean="0"/>
              <a:t>27/09/2024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7CF3B-3CED-4E12-A05F-087CF5FCF9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7598932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DBF710-E32F-4715-9E69-2E4FF36879DA}" type="datetimeFigureOut">
              <a:rPr lang="pt-BR" smtClean="0"/>
              <a:t>27/09/2024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7CF3B-3CED-4E12-A05F-087CF5FCF9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601632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DBF710-E32F-4715-9E69-2E4FF36879DA}" type="datetimeFigureOut">
              <a:rPr lang="pt-BR" smtClean="0"/>
              <a:t>27/09/2024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7CF3B-3CED-4E12-A05F-087CF5FCF9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718619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DBF710-E32F-4715-9E69-2E4FF36879DA}" type="datetimeFigureOut">
              <a:rPr lang="pt-BR" smtClean="0"/>
              <a:t>27/09/2024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7CF3B-3CED-4E12-A05F-087CF5FCF9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043997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DBF710-E32F-4715-9E69-2E4FF36879DA}" type="datetimeFigureOut">
              <a:rPr lang="pt-BR" smtClean="0"/>
              <a:t>27/09/2024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7CF3B-3CED-4E12-A05F-087CF5FCF9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891056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DBF710-E32F-4715-9E69-2E4FF36879DA}" type="datetimeFigureOut">
              <a:rPr lang="pt-BR" smtClean="0"/>
              <a:t>27/09/2024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7CF3B-3CED-4E12-A05F-087CF5FCF9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569108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DBF710-E32F-4715-9E69-2E4FF36879DA}" type="datetimeFigureOut">
              <a:rPr lang="pt-BR" smtClean="0"/>
              <a:t>27/09/2024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7CF3B-3CED-4E12-A05F-087CF5FCF9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225618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DBF710-E32F-4715-9E69-2E4FF36879DA}" type="datetimeFigureOut">
              <a:rPr lang="pt-BR" smtClean="0"/>
              <a:t>27/09/2024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7CF3B-3CED-4E12-A05F-087CF5FCF9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951195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DBF710-E32F-4715-9E69-2E4FF36879DA}" type="datetimeFigureOut">
              <a:rPr lang="pt-BR" smtClean="0"/>
              <a:t>27/09/2024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7CF3B-3CED-4E12-A05F-087CF5FCF9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523891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DBF710-E32F-4715-9E69-2E4FF36879DA}" type="datetimeFigureOut">
              <a:rPr lang="pt-BR" smtClean="0"/>
              <a:t>27/09/2024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7CF3B-3CED-4E12-A05F-087CF5FCF9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931337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3EDBF710-E32F-4715-9E69-2E4FF36879DA}" type="datetimeFigureOut">
              <a:rPr lang="pt-BR" smtClean="0"/>
              <a:t>27/09/2024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BC07CF3B-3CED-4E12-A05F-087CF5FCF9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3827435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  <p:sldLayoutId id="2147483780" r:id="rId12"/>
    <p:sldLayoutId id="2147483781" r:id="rId13"/>
    <p:sldLayoutId id="2147483782" r:id="rId14"/>
    <p:sldLayoutId id="2147483783" r:id="rId15"/>
    <p:sldLayoutId id="2147483784" r:id="rId16"/>
    <p:sldLayoutId id="214748378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14.png"/><Relationship Id="rId4" Type="http://schemas.openxmlformats.org/officeDocument/2006/relationships/image" Target="../media/image13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17.png"/><Relationship Id="rId4" Type="http://schemas.openxmlformats.org/officeDocument/2006/relationships/image" Target="../media/image1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BBC6BC83-188E-4D4C-8794-09569A8786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26" name="Picture 2" descr="Freudenberg - Staufen">
            <a:extLst>
              <a:ext uri="{FF2B5EF4-FFF2-40B4-BE49-F238E27FC236}">
                <a16:creationId xmlns:a16="http://schemas.microsoft.com/office/drawing/2014/main" id="{0054676A-B4F0-436F-921E-D31B46E0C5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233" y="211667"/>
            <a:ext cx="5681133" cy="150239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atec SJC">
            <a:extLst>
              <a:ext uri="{FF2B5EF4-FFF2-40B4-BE49-F238E27FC236}">
                <a16:creationId xmlns:a16="http://schemas.microsoft.com/office/drawing/2014/main" id="{34A3E28A-028B-4E71-8D0C-9FDFFF9F53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1299" y="343104"/>
            <a:ext cx="3056467" cy="123952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B3CECD2F-67C6-42BC-BB17-2698D05FBFEA}"/>
              </a:ext>
            </a:extLst>
          </p:cNvPr>
          <p:cNvSpPr txBox="1"/>
          <p:nvPr/>
        </p:nvSpPr>
        <p:spPr>
          <a:xfrm>
            <a:off x="2794000" y="1934037"/>
            <a:ext cx="6604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000" b="1" i="1" u="sng" dirty="0">
                <a:solidFill>
                  <a:schemeClr val="bg2">
                    <a:lumMod val="75000"/>
                  </a:schemeClr>
                </a:solidFill>
                <a:latin typeface="Impact" panose="020B0806030902050204" pitchFamily="34" charset="0"/>
              </a:rPr>
              <a:t>Sprint 1</a:t>
            </a:r>
          </a:p>
          <a:p>
            <a:pPr algn="ctr"/>
            <a:r>
              <a:rPr lang="pt-BR" sz="6000" dirty="0">
                <a:solidFill>
                  <a:schemeClr val="bg1">
                    <a:lumMod val="95000"/>
                    <a:lumOff val="5000"/>
                  </a:schemeClr>
                </a:solidFill>
                <a:latin typeface="Impact" panose="020B0806030902050204" pitchFamily="34" charset="0"/>
              </a:rPr>
              <a:t>Otimização de corte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33CBCAB1-8B9D-4C0C-8B01-AB74BFC1A5A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6647" t="21175" r="34571" b="22354"/>
          <a:stretch/>
        </p:blipFill>
        <p:spPr>
          <a:xfrm>
            <a:off x="114985" y="5385296"/>
            <a:ext cx="983973" cy="118076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1073247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>
            <a:extLst>
              <a:ext uri="{FF2B5EF4-FFF2-40B4-BE49-F238E27FC236}">
                <a16:creationId xmlns:a16="http://schemas.microsoft.com/office/drawing/2014/main" id="{D38ACD16-BBBD-4667-B950-AB7225FF17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1739CF2-BDAC-4C13-B417-0811EBC7F1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0" y="76198"/>
            <a:ext cx="8534400" cy="1507067"/>
          </a:xfrm>
        </p:spPr>
        <p:txBody>
          <a:bodyPr/>
          <a:lstStyle/>
          <a:p>
            <a:pPr algn="ctr"/>
            <a:r>
              <a:rPr lang="pt-BR" i="1" dirty="0">
                <a:solidFill>
                  <a:schemeClr val="bg2">
                    <a:lumMod val="75000"/>
                  </a:schemeClr>
                </a:solidFill>
                <a:latin typeface="Impact" panose="020B0806030902050204" pitchFamily="34" charset="0"/>
              </a:rPr>
              <a:t>CRITÉRIOS DE AVALIAÇÃO PARA ESCOLHA DE SOFTWARE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067FFF82-E9DC-41D1-B945-9BC0A6D176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8810" y="1784733"/>
            <a:ext cx="7554379" cy="2086266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B647A750-5F95-4D7D-855F-33391BBB2F3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202" b="3116"/>
          <a:stretch/>
        </p:blipFill>
        <p:spPr>
          <a:xfrm>
            <a:off x="3441381" y="4347543"/>
            <a:ext cx="5245419" cy="1579124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CBE8E958-09D2-43A7-8AFC-F8DADCC2721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7288" t="24941" r="33986" b="27284"/>
          <a:stretch/>
        </p:blipFill>
        <p:spPr>
          <a:xfrm>
            <a:off x="110392" y="5784465"/>
            <a:ext cx="854341" cy="95858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2867997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52BEB000-EF8C-44E2-8159-E194B0B411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2" descr="Cutlist Optimizer &amp; Calculator For PC/Windows - MaxCut Software">
            <a:extLst>
              <a:ext uri="{FF2B5EF4-FFF2-40B4-BE49-F238E27FC236}">
                <a16:creationId xmlns:a16="http://schemas.microsoft.com/office/drawing/2014/main" id="{F7FF1EC4-9F13-4D3D-8AB1-6DCB90532A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8005" y="2336776"/>
            <a:ext cx="6795990" cy="1642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4619052A-A6CF-78EB-3D28-583323630D2B}"/>
              </a:ext>
            </a:extLst>
          </p:cNvPr>
          <p:cNvSpPr/>
          <p:nvPr/>
        </p:nvSpPr>
        <p:spPr>
          <a:xfrm>
            <a:off x="3564835" y="198892"/>
            <a:ext cx="5234608" cy="1316616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ct val="0"/>
              </a:spcBef>
            </a:pPr>
            <a:r>
              <a:rPr lang="pt-BR" sz="4400" i="1" cap="all" dirty="0">
                <a:ln w="3175" cmpd="sng">
                  <a:noFill/>
                </a:ln>
                <a:solidFill>
                  <a:schemeClr val="bg2">
                    <a:lumMod val="75000"/>
                  </a:schemeClr>
                </a:solidFill>
                <a:latin typeface="Impact" panose="020B0806030902050204" pitchFamily="34" charset="0"/>
                <a:ea typeface="+mj-ea"/>
                <a:cs typeface="+mj-cs"/>
              </a:rPr>
              <a:t>Software escolhido</a:t>
            </a:r>
            <a:r>
              <a:rPr lang="pt-BR" sz="3600" i="1" cap="all" dirty="0">
                <a:ln w="3175" cmpd="sng">
                  <a:noFill/>
                </a:ln>
                <a:solidFill>
                  <a:schemeClr val="bg2">
                    <a:lumMod val="75000"/>
                  </a:schemeClr>
                </a:solidFill>
                <a:latin typeface="Impact" panose="020B0806030902050204" pitchFamily="34" charset="0"/>
                <a:ea typeface="+mj-ea"/>
                <a:cs typeface="+mj-cs"/>
              </a:rPr>
              <a:t> 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C425E118-CBAE-413E-BFD6-99024FF9E74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562" t="21333" r="45653" b="16078"/>
          <a:stretch/>
        </p:blipFill>
        <p:spPr>
          <a:xfrm>
            <a:off x="130832" y="5516017"/>
            <a:ext cx="1030934" cy="123712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1909313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B55AC54A-36C6-407B-B0DD-8269E652A6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2801288D-8AA8-4C86-9AD7-A85FD6FD2D42}"/>
              </a:ext>
            </a:extLst>
          </p:cNvPr>
          <p:cNvSpPr/>
          <p:nvPr/>
        </p:nvSpPr>
        <p:spPr>
          <a:xfrm>
            <a:off x="0" y="6271371"/>
            <a:ext cx="530145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000" dirty="0">
                <a:solidFill>
                  <a:schemeClr val="tx2">
                    <a:lumMod val="25000"/>
                  </a:schemeClr>
                </a:solidFill>
                <a:latin typeface="Impact" panose="020B0806030902050204" pitchFamily="34" charset="0"/>
              </a:rPr>
              <a:t>https://www.youtube.com/watch?v=Qgil1nb9sr0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A6469246-B3A9-9B9F-691E-21A58B62744B}"/>
              </a:ext>
            </a:extLst>
          </p:cNvPr>
          <p:cNvSpPr/>
          <p:nvPr/>
        </p:nvSpPr>
        <p:spPr>
          <a:xfrm>
            <a:off x="1401810" y="23541"/>
            <a:ext cx="3899640" cy="646331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92500"/>
          </a:bodyPr>
          <a:lstStyle/>
          <a:p>
            <a:pPr algn="ctr">
              <a:spcBef>
                <a:spcPct val="0"/>
              </a:spcBef>
            </a:pPr>
            <a:r>
              <a:rPr lang="pt-BR" sz="3600" i="1" cap="all" dirty="0">
                <a:ln w="3175" cmpd="sng">
                  <a:noFill/>
                </a:ln>
                <a:solidFill>
                  <a:schemeClr val="bg2">
                    <a:lumMod val="75000"/>
                  </a:schemeClr>
                </a:solidFill>
                <a:latin typeface="Impact" panose="020B0806030902050204" pitchFamily="34" charset="0"/>
                <a:ea typeface="+mj-ea"/>
                <a:cs typeface="+mj-cs"/>
              </a:rPr>
              <a:t>Prévia do software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AEBFD5E2-E2F7-6985-6A21-4D9B0C879234}"/>
              </a:ext>
            </a:extLst>
          </p:cNvPr>
          <p:cNvSpPr/>
          <p:nvPr/>
        </p:nvSpPr>
        <p:spPr>
          <a:xfrm>
            <a:off x="5301450" y="6271371"/>
            <a:ext cx="672850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000" dirty="0">
                <a:solidFill>
                  <a:schemeClr val="tx2">
                    <a:lumMod val="25000"/>
                  </a:schemeClr>
                </a:solidFill>
                <a:latin typeface="Impact" panose="020B0806030902050204" pitchFamily="34" charset="0"/>
              </a:rPr>
              <a:t>http://marceneirosebricoleiros.com.br/viewtopic.php?t=9057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A90C7956-95D1-2D48-0D6B-76FE746581F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" t="5582" r="-761" b="13570"/>
          <a:stretch/>
        </p:blipFill>
        <p:spPr>
          <a:xfrm>
            <a:off x="6597291" y="3568279"/>
            <a:ext cx="5506270" cy="248396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A104E83C-9747-10B0-6B92-AACDC5609D4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6162" b="29592"/>
          <a:stretch/>
        </p:blipFill>
        <p:spPr>
          <a:xfrm>
            <a:off x="138662" y="932536"/>
            <a:ext cx="6458629" cy="233288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E5E31673-E76A-6D51-E88D-7D128AE1307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5000" t="7734" r="33478" b="22738"/>
          <a:stretch/>
        </p:blipFill>
        <p:spPr>
          <a:xfrm>
            <a:off x="6922827" y="348545"/>
            <a:ext cx="3899640" cy="295873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490F1FC7-3DE1-7D34-BAED-FEA29890B60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-197" t="6009" b="27237"/>
          <a:stretch/>
        </p:blipFill>
        <p:spPr>
          <a:xfrm>
            <a:off x="184588" y="3498315"/>
            <a:ext cx="6228115" cy="233288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F386F746-2885-48BA-B69D-2C7F8D58347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8562" t="21333" r="45653" b="16078"/>
          <a:stretch/>
        </p:blipFill>
        <p:spPr>
          <a:xfrm>
            <a:off x="11022404" y="51311"/>
            <a:ext cx="1030934" cy="123712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5595940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B8FBC7-1E09-7EF2-4231-B764E0A705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955EB45-C4BF-8BC5-8BED-BC616ED0C6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95241F89-387D-2DD9-D2D6-DA5C66167E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8A30DF89-E312-E3DC-100A-3E3CEA5211DD}"/>
              </a:ext>
            </a:extLst>
          </p:cNvPr>
          <p:cNvSpPr/>
          <p:nvPr/>
        </p:nvSpPr>
        <p:spPr>
          <a:xfrm>
            <a:off x="3564835" y="198892"/>
            <a:ext cx="5234608" cy="1316616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ct val="0"/>
              </a:spcBef>
            </a:pPr>
            <a:r>
              <a:rPr lang="pt-BR" sz="4400" i="1" cap="all" dirty="0">
                <a:ln w="3175" cmpd="sng">
                  <a:noFill/>
                </a:ln>
                <a:solidFill>
                  <a:schemeClr val="bg2">
                    <a:lumMod val="75000"/>
                  </a:schemeClr>
                </a:solidFill>
                <a:latin typeface="Impact" panose="020B0806030902050204" pitchFamily="34" charset="0"/>
                <a:ea typeface="+mj-ea"/>
                <a:cs typeface="+mj-cs"/>
              </a:rPr>
              <a:t>Dúvidas ?</a:t>
            </a:r>
            <a:endParaRPr lang="pt-BR" sz="3600" i="1" cap="all" dirty="0">
              <a:ln w="3175" cmpd="sng">
                <a:noFill/>
              </a:ln>
              <a:solidFill>
                <a:schemeClr val="bg2">
                  <a:lumMod val="75000"/>
                </a:schemeClr>
              </a:solidFill>
              <a:latin typeface="Impact" panose="020B0806030902050204" pitchFamily="34" charset="0"/>
              <a:ea typeface="+mj-ea"/>
              <a:cs typeface="+mj-cs"/>
            </a:endParaRPr>
          </a:p>
        </p:txBody>
      </p:sp>
      <p:pic>
        <p:nvPicPr>
          <p:cNvPr id="2052" name="Picture 4" descr="image">
            <a:extLst>
              <a:ext uri="{FF2B5EF4-FFF2-40B4-BE49-F238E27FC236}">
                <a16:creationId xmlns:a16="http://schemas.microsoft.com/office/drawing/2014/main" id="{FF2E00E0-78F8-E6C5-603E-AD20D4F4AB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9965" y="1701773"/>
            <a:ext cx="3829878" cy="3829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756F2A48-A700-4C7B-BC2E-C5ED2260A02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562" t="21333" r="45653" b="16078"/>
          <a:stretch/>
        </p:blipFill>
        <p:spPr>
          <a:xfrm>
            <a:off x="130832" y="5516017"/>
            <a:ext cx="1030934" cy="123712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8595060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8A3B6E-B441-4024-8E34-E0C295D87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A0DECCE-F96F-4E97-B311-B2F49E0283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C002703-A587-4A3D-861A-EE999F73D9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FE5846A2-0723-427E-A0F1-3B51B07DEA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647" t="21175" r="34571" b="22354"/>
          <a:stretch/>
        </p:blipFill>
        <p:spPr>
          <a:xfrm>
            <a:off x="1482390" y="860127"/>
            <a:ext cx="1710466" cy="205255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153E3503-B380-4ED8-97E1-BD8152E0BBB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562" t="21333" r="45653" b="16078"/>
          <a:stretch/>
        </p:blipFill>
        <p:spPr>
          <a:xfrm>
            <a:off x="3872322" y="860127"/>
            <a:ext cx="1710466" cy="205255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7CCB32C7-9FC5-4620-BA1A-417F05E5F76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6992" t="18353" r="35262" b="37284"/>
          <a:stretch/>
        </p:blipFill>
        <p:spPr>
          <a:xfrm>
            <a:off x="2774664" y="4264543"/>
            <a:ext cx="1710466" cy="205255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D16E65D7-4F25-44D1-91AE-9C98ECBB70B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6798" t="23059" r="38791" b="27284"/>
          <a:stretch/>
        </p:blipFill>
        <p:spPr>
          <a:xfrm>
            <a:off x="7706870" y="4301067"/>
            <a:ext cx="1710465" cy="205255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154C9B2B-F7EE-45F8-B85B-4C772557F28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8857" t="23530" r="39084" b="37284"/>
          <a:stretch/>
        </p:blipFill>
        <p:spPr>
          <a:xfrm>
            <a:off x="8994840" y="860127"/>
            <a:ext cx="1710466" cy="205255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4E555F3C-FD32-45A0-8501-E2FE3FF34A9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7288" t="24941" r="33986" b="27284"/>
          <a:stretch/>
        </p:blipFill>
        <p:spPr>
          <a:xfrm>
            <a:off x="6486025" y="860127"/>
            <a:ext cx="1829349" cy="205255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ED611E22-30A4-454C-B3CA-62715CEA9248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38758" t="19921" r="34870" b="39930"/>
          <a:stretch/>
        </p:blipFill>
        <p:spPr>
          <a:xfrm>
            <a:off x="5173340" y="4301067"/>
            <a:ext cx="1845320" cy="201603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235ECA3C-720F-4AB4-AD66-EFB9AAF4A266}"/>
              </a:ext>
            </a:extLst>
          </p:cNvPr>
          <p:cNvSpPr txBox="1"/>
          <p:nvPr/>
        </p:nvSpPr>
        <p:spPr>
          <a:xfrm>
            <a:off x="2505435" y="6396335"/>
            <a:ext cx="21838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i="1" u="sng" dirty="0">
                <a:solidFill>
                  <a:schemeClr val="tx2">
                    <a:lumMod val="25000"/>
                  </a:schemeClr>
                </a:solidFill>
                <a:latin typeface="Impact" panose="020B0806030902050204" pitchFamily="34" charset="0"/>
              </a:rPr>
              <a:t>SCRUM TEAM</a:t>
            </a:r>
          </a:p>
          <a:p>
            <a:pPr algn="ctr"/>
            <a:endParaRPr lang="pt-BR" b="1" i="1" u="sng" dirty="0">
              <a:solidFill>
                <a:schemeClr val="tx2">
                  <a:lumMod val="25000"/>
                </a:schemeClr>
              </a:solidFill>
              <a:latin typeface="Impact" panose="020B0806030902050204" pitchFamily="34" charset="0"/>
            </a:endParaRPr>
          </a:p>
          <a:p>
            <a:pPr algn="ctr"/>
            <a:endParaRPr lang="pt-BR" b="1" i="1" u="sng" dirty="0">
              <a:solidFill>
                <a:schemeClr val="tx2">
                  <a:lumMod val="25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A996B9BE-41DE-4811-812E-EA6F96DB50A6}"/>
              </a:ext>
            </a:extLst>
          </p:cNvPr>
          <p:cNvSpPr txBox="1"/>
          <p:nvPr/>
        </p:nvSpPr>
        <p:spPr>
          <a:xfrm>
            <a:off x="3629897" y="2992433"/>
            <a:ext cx="21838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i="1" u="sng" dirty="0">
                <a:solidFill>
                  <a:schemeClr val="tx2">
                    <a:lumMod val="25000"/>
                  </a:schemeClr>
                </a:solidFill>
                <a:latin typeface="Impact" panose="020B0806030902050204" pitchFamily="34" charset="0"/>
              </a:rPr>
              <a:t>SCRUM MASTER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CDFD2878-0ABF-4180-855A-721509DFB1AF}"/>
              </a:ext>
            </a:extLst>
          </p:cNvPr>
          <p:cNvSpPr txBox="1"/>
          <p:nvPr/>
        </p:nvSpPr>
        <p:spPr>
          <a:xfrm>
            <a:off x="1245721" y="2988088"/>
            <a:ext cx="21838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i="1" u="sng" dirty="0">
                <a:solidFill>
                  <a:schemeClr val="tx2">
                    <a:lumMod val="25000"/>
                  </a:schemeClr>
                </a:solidFill>
                <a:latin typeface="Impact" panose="020B0806030902050204" pitchFamily="34" charset="0"/>
              </a:rPr>
              <a:t>P.O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D203EE10-0D12-4465-8C66-7AC2E7D50649}"/>
              </a:ext>
            </a:extLst>
          </p:cNvPr>
          <p:cNvSpPr txBox="1"/>
          <p:nvPr/>
        </p:nvSpPr>
        <p:spPr>
          <a:xfrm>
            <a:off x="8758171" y="2986562"/>
            <a:ext cx="21838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i="1" u="sng" dirty="0">
                <a:solidFill>
                  <a:schemeClr val="tx2">
                    <a:lumMod val="25000"/>
                  </a:schemeClr>
                </a:solidFill>
                <a:latin typeface="Impact" panose="020B0806030902050204" pitchFamily="34" charset="0"/>
              </a:rPr>
              <a:t>SCRUM TEAM</a:t>
            </a:r>
          </a:p>
          <a:p>
            <a:pPr algn="ctr"/>
            <a:endParaRPr lang="pt-BR" b="1" i="1" u="sng" dirty="0">
              <a:solidFill>
                <a:schemeClr val="tx2">
                  <a:lumMod val="25000"/>
                </a:schemeClr>
              </a:solidFill>
              <a:latin typeface="Impact" panose="020B0806030902050204" pitchFamily="34" charset="0"/>
            </a:endParaRPr>
          </a:p>
          <a:p>
            <a:pPr algn="ctr"/>
            <a:endParaRPr lang="pt-BR" b="1" i="1" u="sng" dirty="0">
              <a:solidFill>
                <a:schemeClr val="tx2">
                  <a:lumMod val="25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45D000AB-60BD-48AA-9166-B20438363AFF}"/>
              </a:ext>
            </a:extLst>
          </p:cNvPr>
          <p:cNvSpPr txBox="1"/>
          <p:nvPr/>
        </p:nvSpPr>
        <p:spPr>
          <a:xfrm>
            <a:off x="6308797" y="2967335"/>
            <a:ext cx="21838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i="1" u="sng" dirty="0">
                <a:solidFill>
                  <a:schemeClr val="tx2">
                    <a:lumMod val="25000"/>
                  </a:schemeClr>
                </a:solidFill>
                <a:latin typeface="Impact" panose="020B0806030902050204" pitchFamily="34" charset="0"/>
              </a:rPr>
              <a:t>SCRUM TEAM</a:t>
            </a:r>
          </a:p>
          <a:p>
            <a:pPr algn="ctr"/>
            <a:endParaRPr lang="pt-BR" b="1" i="1" u="sng" dirty="0">
              <a:solidFill>
                <a:schemeClr val="tx2">
                  <a:lumMod val="25000"/>
                </a:schemeClr>
              </a:solidFill>
              <a:latin typeface="Impact" panose="020B0806030902050204" pitchFamily="34" charset="0"/>
            </a:endParaRPr>
          </a:p>
          <a:p>
            <a:pPr algn="ctr"/>
            <a:endParaRPr lang="pt-BR" b="1" i="1" u="sng" dirty="0">
              <a:solidFill>
                <a:schemeClr val="tx2">
                  <a:lumMod val="25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D1DD967E-116B-4FA9-851C-C967F5582750}"/>
              </a:ext>
            </a:extLst>
          </p:cNvPr>
          <p:cNvSpPr txBox="1"/>
          <p:nvPr/>
        </p:nvSpPr>
        <p:spPr>
          <a:xfrm>
            <a:off x="5004098" y="6396335"/>
            <a:ext cx="21838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i="1" u="sng" dirty="0">
                <a:solidFill>
                  <a:schemeClr val="tx2">
                    <a:lumMod val="25000"/>
                  </a:schemeClr>
                </a:solidFill>
                <a:latin typeface="Impact" panose="020B0806030902050204" pitchFamily="34" charset="0"/>
              </a:rPr>
              <a:t>SCRUM TEAM</a:t>
            </a:r>
          </a:p>
          <a:p>
            <a:pPr algn="ctr"/>
            <a:endParaRPr lang="pt-BR" b="1" i="1" u="sng" dirty="0">
              <a:solidFill>
                <a:schemeClr val="tx2">
                  <a:lumMod val="25000"/>
                </a:schemeClr>
              </a:solidFill>
              <a:latin typeface="Impact" panose="020B0806030902050204" pitchFamily="34" charset="0"/>
            </a:endParaRPr>
          </a:p>
          <a:p>
            <a:pPr algn="ctr"/>
            <a:endParaRPr lang="pt-BR" b="1" i="1" u="sng" dirty="0">
              <a:solidFill>
                <a:schemeClr val="tx2">
                  <a:lumMod val="25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E65AA7DE-2EE9-4259-8BE1-6019CAC07666}"/>
              </a:ext>
            </a:extLst>
          </p:cNvPr>
          <p:cNvSpPr txBox="1"/>
          <p:nvPr/>
        </p:nvSpPr>
        <p:spPr>
          <a:xfrm>
            <a:off x="7470200" y="6396335"/>
            <a:ext cx="21838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i="1" u="sng" dirty="0">
                <a:solidFill>
                  <a:schemeClr val="tx2">
                    <a:lumMod val="25000"/>
                  </a:schemeClr>
                </a:solidFill>
                <a:latin typeface="Impact" panose="020B0806030902050204" pitchFamily="34" charset="0"/>
              </a:rPr>
              <a:t>SCRUM TEAM</a:t>
            </a:r>
          </a:p>
          <a:p>
            <a:pPr algn="ctr"/>
            <a:endParaRPr lang="pt-BR" b="1" i="1" u="sng" dirty="0">
              <a:solidFill>
                <a:schemeClr val="tx2">
                  <a:lumMod val="25000"/>
                </a:schemeClr>
              </a:solidFill>
              <a:latin typeface="Impact" panose="020B0806030902050204" pitchFamily="34" charset="0"/>
            </a:endParaRPr>
          </a:p>
          <a:p>
            <a:pPr algn="ctr"/>
            <a:endParaRPr lang="pt-BR" b="1" i="1" u="sng" dirty="0">
              <a:solidFill>
                <a:schemeClr val="tx2">
                  <a:lumMod val="25000"/>
                </a:schemeClr>
              </a:solidFill>
              <a:latin typeface="Impact" panose="020B0806030902050204" pitchFamily="34" charset="0"/>
            </a:endParaRP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D7EF1785-5095-4CA8-B147-6BEC58C390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647" t="21175" r="34571" b="22354"/>
          <a:stretch/>
        </p:blipFill>
        <p:spPr>
          <a:xfrm>
            <a:off x="114985" y="5385296"/>
            <a:ext cx="983973" cy="118076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885859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6AB4E83-7165-4ADB-8DD4-9655B73E04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06E525B-B9C1-4D5C-B321-24226106A5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FDF41A8-F3FC-4C55-8DB3-A34F0ADA39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985" y="1224792"/>
            <a:ext cx="12192000" cy="685800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4B203F9D-6E03-44AB-867B-E908E4E498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837" t="28726" r="21915" b="27482"/>
          <a:stretch/>
        </p:blipFill>
        <p:spPr>
          <a:xfrm>
            <a:off x="794284" y="1625599"/>
            <a:ext cx="10603432" cy="36152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E1A228DA-E7DC-47C1-8BFB-D2F1C922D83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647" t="21175" r="34571" b="22354"/>
          <a:stretch/>
        </p:blipFill>
        <p:spPr>
          <a:xfrm>
            <a:off x="114985" y="5385296"/>
            <a:ext cx="983973" cy="118076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6059393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>
            <a:extLst>
              <a:ext uri="{FF2B5EF4-FFF2-40B4-BE49-F238E27FC236}">
                <a16:creationId xmlns:a16="http://schemas.microsoft.com/office/drawing/2014/main" id="{2F343BC3-6418-47E4-9577-A3091FFBF7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ED40DABA-66C7-449A-A9E2-A293DF17E1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4545" y="427302"/>
            <a:ext cx="6953250" cy="2114550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70BCAEE6-F309-4BAF-A262-814D0944D5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2467" y="260609"/>
            <a:ext cx="2797874" cy="6336782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6D9889B9-D67A-433B-AB00-66B0B9986F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32659" y="3059916"/>
            <a:ext cx="5457022" cy="3280019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5EA76FDB-37EB-4C8F-8A07-906F86031CE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6798" t="23059" r="38791" b="27284"/>
          <a:stretch/>
        </p:blipFill>
        <p:spPr>
          <a:xfrm>
            <a:off x="31278" y="5799916"/>
            <a:ext cx="900030" cy="108003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9456257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E5CE7B2C-F1AE-4111-BE67-F6BF90EABE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074" name="Picture 2" descr="Cutlist Optimizer &amp; Calculator For PC/Windows - MaxCut Software">
            <a:extLst>
              <a:ext uri="{FF2B5EF4-FFF2-40B4-BE49-F238E27FC236}">
                <a16:creationId xmlns:a16="http://schemas.microsoft.com/office/drawing/2014/main" id="{B5B4DC75-3D20-4E08-8A15-DE6EE9AF51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7006" y="1645980"/>
            <a:ext cx="3257982" cy="78745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Software Aspire na Rizon">
            <a:extLst>
              <a:ext uri="{FF2B5EF4-FFF2-40B4-BE49-F238E27FC236}">
                <a16:creationId xmlns:a16="http://schemas.microsoft.com/office/drawing/2014/main" id="{B84B62F6-4339-4E8E-969F-428CC6931E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0121" y="3110882"/>
            <a:ext cx="3451753" cy="138070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2D &amp; 3D Digital Pattern Making Software - ExactFlat">
            <a:extLst>
              <a:ext uri="{FF2B5EF4-FFF2-40B4-BE49-F238E27FC236}">
                <a16:creationId xmlns:a16="http://schemas.microsoft.com/office/drawing/2014/main" id="{2EA8BE19-7DC3-4ECE-B2EC-98BCE7EE63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0122" y="4984441"/>
            <a:ext cx="3451753" cy="138070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EA0EC647-DA9E-2A14-EEB1-82835E8E1B1C}"/>
              </a:ext>
            </a:extLst>
          </p:cNvPr>
          <p:cNvSpPr/>
          <p:nvPr/>
        </p:nvSpPr>
        <p:spPr>
          <a:xfrm>
            <a:off x="1441566" y="98134"/>
            <a:ext cx="5131512" cy="646331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85000" lnSpcReduction="10000"/>
          </a:bodyPr>
          <a:lstStyle/>
          <a:p>
            <a:pPr algn="ctr">
              <a:spcBef>
                <a:spcPct val="0"/>
              </a:spcBef>
            </a:pPr>
            <a:r>
              <a:rPr lang="pt-BR" sz="3600" i="1" cap="all" dirty="0">
                <a:ln w="3175" cmpd="sng">
                  <a:noFill/>
                </a:ln>
                <a:solidFill>
                  <a:schemeClr val="bg2">
                    <a:lumMod val="75000"/>
                  </a:schemeClr>
                </a:solidFill>
                <a:latin typeface="Impact" panose="020B0806030902050204" pitchFamily="34" charset="0"/>
                <a:ea typeface="+mj-ea"/>
                <a:cs typeface="+mj-cs"/>
              </a:rPr>
              <a:t>Softwares de plano de corte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99189905-29EF-4CB6-AB68-25DBE58A40D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8758" t="19921" r="34870" b="39930"/>
          <a:stretch/>
        </p:blipFill>
        <p:spPr>
          <a:xfrm>
            <a:off x="165112" y="5530054"/>
            <a:ext cx="1215497" cy="132794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5523664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35EB95E9-1B71-4ABF-AB5F-9975AB635F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2" descr="Cutlist Optimizer &amp; Calculator For PC/Windows - MaxCut Software">
            <a:extLst>
              <a:ext uri="{FF2B5EF4-FFF2-40B4-BE49-F238E27FC236}">
                <a16:creationId xmlns:a16="http://schemas.microsoft.com/office/drawing/2014/main" id="{3C333590-361A-4422-A22E-1A0E083DD9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7008" y="492086"/>
            <a:ext cx="3257982" cy="78745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30EEBE8D-AFFD-4999-9891-ECDC5A424728}"/>
              </a:ext>
            </a:extLst>
          </p:cNvPr>
          <p:cNvSpPr txBox="1"/>
          <p:nvPr/>
        </p:nvSpPr>
        <p:spPr>
          <a:xfrm>
            <a:off x="1227666" y="2579844"/>
            <a:ext cx="369146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i="1" dirty="0">
                <a:solidFill>
                  <a:schemeClr val="bg1">
                    <a:lumMod val="95000"/>
                    <a:lumOff val="5000"/>
                  </a:schemeClr>
                </a:solidFill>
                <a:latin typeface="Impact" panose="020B0806030902050204" pitchFamily="34" charset="0"/>
              </a:rPr>
              <a:t>VANTAGENS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pt-BR" dirty="0">
                <a:solidFill>
                  <a:schemeClr val="bg1">
                    <a:lumMod val="95000"/>
                    <a:lumOff val="5000"/>
                  </a:schemeClr>
                </a:solidFill>
                <a:latin typeface="Impact" panose="020B0806030902050204" pitchFamily="34" charset="0"/>
              </a:rPr>
              <a:t>Gratuito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pt-BR" dirty="0">
                <a:solidFill>
                  <a:schemeClr val="bg1">
                    <a:lumMod val="95000"/>
                    <a:lumOff val="5000"/>
                  </a:schemeClr>
                </a:solidFill>
                <a:latin typeface="Impact" panose="020B0806030902050204" pitchFamily="34" charset="0"/>
              </a:rPr>
              <a:t>Fácil instalação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pt-BR" dirty="0">
                <a:solidFill>
                  <a:schemeClr val="bg1">
                    <a:lumMod val="95000"/>
                    <a:lumOff val="5000"/>
                  </a:schemeClr>
                </a:solidFill>
                <a:latin typeface="Impact" panose="020B0806030902050204" pitchFamily="34" charset="0"/>
              </a:rPr>
              <a:t>Fácil utilização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pt-BR" dirty="0">
                <a:solidFill>
                  <a:schemeClr val="bg1">
                    <a:lumMod val="95000"/>
                    <a:lumOff val="5000"/>
                  </a:schemeClr>
                </a:solidFill>
                <a:latin typeface="Impact" panose="020B0806030902050204" pitchFamily="34" charset="0"/>
              </a:rPr>
              <a:t>Cadastramento de clientes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pt-BR" dirty="0">
                <a:solidFill>
                  <a:schemeClr val="bg1">
                    <a:lumMod val="95000"/>
                    <a:lumOff val="5000"/>
                  </a:schemeClr>
                </a:solidFill>
                <a:latin typeface="Impact" panose="020B0806030902050204" pitchFamily="34" charset="0"/>
              </a:rPr>
              <a:t>Otimiza o corte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pt-BR" dirty="0">
                <a:solidFill>
                  <a:schemeClr val="bg1">
                    <a:lumMod val="95000"/>
                    <a:lumOff val="5000"/>
                  </a:schemeClr>
                </a:solidFill>
                <a:latin typeface="Impact" panose="020B0806030902050204" pitchFamily="34" charset="0"/>
              </a:rPr>
              <a:t>Desperdício programado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pt-BR" dirty="0">
              <a:solidFill>
                <a:schemeClr val="bg1">
                  <a:lumMod val="95000"/>
                  <a:lumOff val="5000"/>
                </a:schemeClr>
              </a:solidFill>
              <a:latin typeface="Impact" panose="020B080603090205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pt-BR" dirty="0">
              <a:solidFill>
                <a:schemeClr val="bg1">
                  <a:lumMod val="95000"/>
                  <a:lumOff val="5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7C49F53-B7F2-4160-967A-581BA8A138C0}"/>
              </a:ext>
            </a:extLst>
          </p:cNvPr>
          <p:cNvSpPr txBox="1"/>
          <p:nvPr/>
        </p:nvSpPr>
        <p:spPr>
          <a:xfrm>
            <a:off x="7724990" y="2579844"/>
            <a:ext cx="317499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>
                    <a:lumMod val="95000"/>
                    <a:lumOff val="5000"/>
                  </a:schemeClr>
                </a:solidFill>
                <a:latin typeface="Impact" panose="020B0806030902050204" pitchFamily="34" charset="0"/>
              </a:rPr>
              <a:t>DESVANTAGENS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pt-BR" dirty="0">
                <a:solidFill>
                  <a:schemeClr val="bg1">
                    <a:lumMod val="95000"/>
                    <a:lumOff val="5000"/>
                  </a:schemeClr>
                </a:solidFill>
                <a:latin typeface="Impact" panose="020B0806030902050204" pitchFamily="34" charset="0"/>
              </a:rPr>
              <a:t>Feito para marcenaria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pt-BR" dirty="0">
                <a:solidFill>
                  <a:schemeClr val="bg1">
                    <a:lumMod val="95000"/>
                    <a:lumOff val="5000"/>
                  </a:schemeClr>
                </a:solidFill>
                <a:latin typeface="Impact" panose="020B0806030902050204" pitchFamily="34" charset="0"/>
              </a:rPr>
              <a:t>Adaptar o programa para o material a ser utilizado</a:t>
            </a:r>
          </a:p>
          <a:p>
            <a:endParaRPr lang="pt-BR" dirty="0">
              <a:solidFill>
                <a:schemeClr val="bg1">
                  <a:lumMod val="95000"/>
                  <a:lumOff val="5000"/>
                </a:schemeClr>
              </a:solidFill>
              <a:latin typeface="Impact" panose="020B0806030902050204" pitchFamily="34" charset="0"/>
            </a:endParaRP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04DA2E3B-420F-4AFE-8559-15A57B20FEC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8758" t="19921" r="34870" b="39930"/>
          <a:stretch/>
        </p:blipFill>
        <p:spPr>
          <a:xfrm>
            <a:off x="165112" y="5530054"/>
            <a:ext cx="1215497" cy="132794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8537059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99F946FB-3E1C-4334-BC6A-02BD0E56B0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4" descr="Software Aspire na Rizon">
            <a:extLst>
              <a:ext uri="{FF2B5EF4-FFF2-40B4-BE49-F238E27FC236}">
                <a16:creationId xmlns:a16="http://schemas.microsoft.com/office/drawing/2014/main" id="{06EF392D-A00C-4654-A0D6-C3F11CBA48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0123" y="595588"/>
            <a:ext cx="3451753" cy="138070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1884B921-DC68-4DDA-81B0-FC81F591287C}"/>
              </a:ext>
            </a:extLst>
          </p:cNvPr>
          <p:cNvSpPr txBox="1"/>
          <p:nvPr/>
        </p:nvSpPr>
        <p:spPr>
          <a:xfrm>
            <a:off x="1425103" y="3056305"/>
            <a:ext cx="55626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i="1" u="sng" dirty="0">
                <a:solidFill>
                  <a:schemeClr val="bg1">
                    <a:lumMod val="95000"/>
                    <a:lumOff val="5000"/>
                  </a:schemeClr>
                </a:solidFill>
                <a:latin typeface="Impact" panose="020B0806030902050204" pitchFamily="34" charset="0"/>
              </a:rPr>
              <a:t>VANTAGENS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pt-BR" dirty="0">
                <a:solidFill>
                  <a:schemeClr val="bg1">
                    <a:lumMod val="95000"/>
                    <a:lumOff val="5000"/>
                  </a:schemeClr>
                </a:solidFill>
                <a:latin typeface="Impact" panose="020B0806030902050204" pitchFamily="34" charset="0"/>
              </a:rPr>
              <a:t>Interface intuitiva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pt-BR" dirty="0">
                <a:solidFill>
                  <a:schemeClr val="bg1">
                    <a:lumMod val="95000"/>
                    <a:lumOff val="5000"/>
                  </a:schemeClr>
                </a:solidFill>
                <a:latin typeface="Impact" panose="020B0806030902050204" pitchFamily="34" charset="0"/>
              </a:rPr>
              <a:t>Design 3D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pt-BR" dirty="0">
                <a:solidFill>
                  <a:schemeClr val="bg1">
                    <a:lumMod val="95000"/>
                    <a:lumOff val="5000"/>
                  </a:schemeClr>
                </a:solidFill>
                <a:latin typeface="Impact" panose="020B0806030902050204" pitchFamily="34" charset="0"/>
              </a:rPr>
              <a:t>Fabricação CNC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pt-BR" dirty="0">
                <a:solidFill>
                  <a:schemeClr val="bg1">
                    <a:lumMod val="95000"/>
                    <a:lumOff val="5000"/>
                  </a:schemeClr>
                </a:solidFill>
                <a:latin typeface="Impact" panose="020B0806030902050204" pitchFamily="34" charset="0"/>
              </a:rPr>
              <a:t>Recursos de fabricação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pt-BR" dirty="0">
                <a:solidFill>
                  <a:schemeClr val="bg1">
                    <a:lumMod val="95000"/>
                    <a:lumOff val="5000"/>
                  </a:schemeClr>
                </a:solidFill>
                <a:latin typeface="Impact" panose="020B0806030902050204" pitchFamily="34" charset="0"/>
              </a:rPr>
              <a:t>Compatibilidade</a:t>
            </a:r>
          </a:p>
          <a:p>
            <a:endParaRPr lang="pt-BR" dirty="0">
              <a:solidFill>
                <a:schemeClr val="bg1">
                  <a:lumMod val="95000"/>
                  <a:lumOff val="5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6D063A98-B604-43C6-8BBB-8A4AAE175392}"/>
              </a:ext>
            </a:extLst>
          </p:cNvPr>
          <p:cNvSpPr/>
          <p:nvPr/>
        </p:nvSpPr>
        <p:spPr>
          <a:xfrm>
            <a:off x="7667640" y="3056306"/>
            <a:ext cx="291348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i="1" u="sng" dirty="0">
                <a:solidFill>
                  <a:schemeClr val="bg1">
                    <a:lumMod val="95000"/>
                    <a:lumOff val="5000"/>
                  </a:schemeClr>
                </a:solidFill>
                <a:latin typeface="Impact" panose="020B0806030902050204" pitchFamily="34" charset="0"/>
              </a:rPr>
              <a:t>DESVANTAGENS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pt-BR" i="1" u="sng" dirty="0">
                <a:solidFill>
                  <a:schemeClr val="bg1">
                    <a:lumMod val="95000"/>
                    <a:lumOff val="5000"/>
                  </a:schemeClr>
                </a:solidFill>
                <a:latin typeface="Impact" panose="020B0806030902050204" pitchFamily="34" charset="0"/>
              </a:rPr>
              <a:t>Versões gratuitas e de testes são limitadas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pt-BR" i="1" u="sng" dirty="0">
                <a:solidFill>
                  <a:schemeClr val="bg1">
                    <a:lumMod val="95000"/>
                    <a:lumOff val="5000"/>
                  </a:schemeClr>
                </a:solidFill>
                <a:latin typeface="Impact" panose="020B0806030902050204" pitchFamily="34" charset="0"/>
              </a:rPr>
              <a:t>Pode exigir um hardware mais robusto, sendo uma limitação para alguns usuários e empresas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1A87A245-2D6D-4F6C-B926-D1E72097865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992" t="18353" r="35262" b="37284"/>
          <a:stretch/>
        </p:blipFill>
        <p:spPr>
          <a:xfrm>
            <a:off x="224411" y="5741005"/>
            <a:ext cx="780526" cy="93663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271842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C8390CCC-3549-478A-9C4C-98065E6BC3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6" descr="2D &amp; 3D Digital Pattern Making Software - ExactFlat">
            <a:extLst>
              <a:ext uri="{FF2B5EF4-FFF2-40B4-BE49-F238E27FC236}">
                <a16:creationId xmlns:a16="http://schemas.microsoft.com/office/drawing/2014/main" id="{75A4CF96-98AB-4A55-A4EA-3660C7DB23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0123" y="583651"/>
            <a:ext cx="3451753" cy="138070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38DE40A8-992C-44DE-BCE6-DC308D2038E0}"/>
              </a:ext>
            </a:extLst>
          </p:cNvPr>
          <p:cNvSpPr txBox="1"/>
          <p:nvPr/>
        </p:nvSpPr>
        <p:spPr>
          <a:xfrm>
            <a:off x="1686349" y="3042654"/>
            <a:ext cx="36068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i="1" u="sng" dirty="0">
                <a:solidFill>
                  <a:schemeClr val="bg1">
                    <a:lumMod val="95000"/>
                    <a:lumOff val="5000"/>
                  </a:schemeClr>
                </a:solidFill>
                <a:latin typeface="Impact" panose="020B0806030902050204" pitchFamily="34" charset="0"/>
              </a:rPr>
              <a:t>VANTAGENS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pt-BR" dirty="0">
                <a:solidFill>
                  <a:schemeClr val="bg1">
                    <a:lumMod val="95000"/>
                    <a:lumOff val="5000"/>
                  </a:schemeClr>
                </a:solidFill>
                <a:latin typeface="Impact" panose="020B0806030902050204" pitchFamily="34" charset="0"/>
              </a:rPr>
              <a:t>Aumento de precisão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pt-BR" dirty="0">
                <a:solidFill>
                  <a:schemeClr val="bg1">
                    <a:lumMod val="95000"/>
                    <a:lumOff val="5000"/>
                  </a:schemeClr>
                </a:solidFill>
                <a:latin typeface="Impact" panose="020B0806030902050204" pitchFamily="34" charset="0"/>
              </a:rPr>
              <a:t>Redução do tempo de desenvolvimento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pt-BR" dirty="0">
                <a:solidFill>
                  <a:schemeClr val="bg1">
                    <a:lumMod val="95000"/>
                    <a:lumOff val="5000"/>
                  </a:schemeClr>
                </a:solidFill>
                <a:latin typeface="Impact" panose="020B0806030902050204" pitchFamily="34" charset="0"/>
              </a:rPr>
              <a:t>Qualidade nos moldes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pt-BR" dirty="0">
                <a:solidFill>
                  <a:schemeClr val="bg1">
                    <a:lumMod val="95000"/>
                    <a:lumOff val="5000"/>
                  </a:schemeClr>
                </a:solidFill>
                <a:latin typeface="Impact" panose="020B0806030902050204" pitchFamily="34" charset="0"/>
              </a:rPr>
              <a:t>Redução de desperdício dos cortes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pt-BR" dirty="0">
                <a:solidFill>
                  <a:schemeClr val="bg1">
                    <a:lumMod val="95000"/>
                    <a:lumOff val="5000"/>
                  </a:schemeClr>
                </a:solidFill>
                <a:latin typeface="Impact" panose="020B0806030902050204" pitchFamily="34" charset="0"/>
              </a:rPr>
              <a:t>Versatilidade dos materiais a serem projetados</a:t>
            </a:r>
          </a:p>
          <a:p>
            <a:endParaRPr lang="pt-BR" dirty="0">
              <a:solidFill>
                <a:schemeClr val="bg1">
                  <a:lumMod val="95000"/>
                  <a:lumOff val="5000"/>
                </a:schemeClr>
              </a:solidFill>
              <a:latin typeface="Impact" panose="020B080603090205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pt-BR" dirty="0">
              <a:solidFill>
                <a:schemeClr val="bg1">
                  <a:lumMod val="95000"/>
                  <a:lumOff val="5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9226249F-5FDF-4C60-A00C-B7A08CD4DFED}"/>
              </a:ext>
            </a:extLst>
          </p:cNvPr>
          <p:cNvSpPr txBox="1"/>
          <p:nvPr/>
        </p:nvSpPr>
        <p:spPr>
          <a:xfrm>
            <a:off x="7821876" y="3042654"/>
            <a:ext cx="47836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i="1" u="sng" dirty="0">
                <a:solidFill>
                  <a:schemeClr val="bg1">
                    <a:lumMod val="95000"/>
                    <a:lumOff val="5000"/>
                  </a:schemeClr>
                </a:solidFill>
                <a:latin typeface="Impact" panose="020B0806030902050204" pitchFamily="34" charset="0"/>
              </a:rPr>
              <a:t>DESVANTAGENS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pt-BR" dirty="0">
                <a:solidFill>
                  <a:schemeClr val="bg1">
                    <a:lumMod val="95000"/>
                    <a:lumOff val="5000"/>
                  </a:schemeClr>
                </a:solidFill>
                <a:latin typeface="Impact" panose="020B0806030902050204" pitchFamily="34" charset="0"/>
              </a:rPr>
              <a:t>Alto custo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pt-BR" dirty="0">
              <a:solidFill>
                <a:schemeClr val="bg1">
                  <a:lumMod val="95000"/>
                  <a:lumOff val="5000"/>
                </a:schemeClr>
              </a:solidFill>
              <a:latin typeface="Impact" panose="020B0806030902050204" pitchFamily="34" charset="0"/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C3742C5D-C52C-4364-862D-85FE2F5FE82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8857" t="23530" r="39084" b="37284"/>
          <a:stretch/>
        </p:blipFill>
        <p:spPr>
          <a:xfrm>
            <a:off x="161232" y="5629862"/>
            <a:ext cx="920188" cy="110422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6967489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C064A89A-BEED-4F0E-8F71-1D7C0D35ED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70F574FA-B6DF-42F9-93CC-2C31AAFA1743}"/>
              </a:ext>
            </a:extLst>
          </p:cNvPr>
          <p:cNvSpPr txBox="1"/>
          <p:nvPr/>
        </p:nvSpPr>
        <p:spPr>
          <a:xfrm>
            <a:off x="2497665" y="1430461"/>
            <a:ext cx="7196668" cy="5213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pt-BR" sz="1100" dirty="0">
                <a:solidFill>
                  <a:schemeClr val="bg1">
                    <a:lumMod val="95000"/>
                    <a:lumOff val="5000"/>
                  </a:schemeClr>
                </a:solidFill>
                <a:effectLst/>
                <a:latin typeface="Impact" panose="020B080603090205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 metodologia KT, ou </a:t>
            </a:r>
            <a:r>
              <a:rPr lang="pt-BR" sz="1100" dirty="0" err="1">
                <a:solidFill>
                  <a:schemeClr val="bg1">
                    <a:lumMod val="95000"/>
                    <a:lumOff val="5000"/>
                  </a:schemeClr>
                </a:solidFill>
                <a:effectLst/>
                <a:latin typeface="Impact" panose="020B080603090205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Kepner-Tregoe</a:t>
            </a:r>
            <a:r>
              <a:rPr lang="pt-BR" sz="1100" dirty="0">
                <a:solidFill>
                  <a:schemeClr val="bg1">
                    <a:lumMod val="95000"/>
                    <a:lumOff val="5000"/>
                  </a:schemeClr>
                </a:solidFill>
                <a:effectLst/>
                <a:latin typeface="Impact" panose="020B080603090205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é uma abordagem de resolução de problemas e tomada de decisões que visa ajudar equipes e indivíduos a analisar situações complexas de forma estruturada. Desenvolvida por Charles </a:t>
            </a:r>
            <a:r>
              <a:rPr lang="pt-BR" sz="1100" dirty="0" err="1">
                <a:solidFill>
                  <a:schemeClr val="bg1">
                    <a:lumMod val="95000"/>
                    <a:lumOff val="5000"/>
                  </a:schemeClr>
                </a:solidFill>
                <a:effectLst/>
                <a:latin typeface="Impact" panose="020B080603090205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Kepner</a:t>
            </a:r>
            <a:r>
              <a:rPr lang="pt-BR" sz="1100" dirty="0">
                <a:solidFill>
                  <a:schemeClr val="bg1">
                    <a:lumMod val="95000"/>
                    <a:lumOff val="5000"/>
                  </a:schemeClr>
                </a:solidFill>
                <a:effectLst/>
                <a:latin typeface="Impact" panose="020B080603090205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e Benjamin </a:t>
            </a:r>
            <a:r>
              <a:rPr lang="pt-BR" sz="1100" dirty="0" err="1">
                <a:solidFill>
                  <a:schemeClr val="bg1">
                    <a:lumMod val="95000"/>
                    <a:lumOff val="5000"/>
                  </a:schemeClr>
                </a:solidFill>
                <a:effectLst/>
                <a:latin typeface="Impact" panose="020B080603090205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Tregoe</a:t>
            </a:r>
            <a:r>
              <a:rPr lang="pt-BR" sz="1100" dirty="0">
                <a:solidFill>
                  <a:schemeClr val="bg1">
                    <a:lumMod val="95000"/>
                    <a:lumOff val="5000"/>
                  </a:schemeClr>
                </a:solidFill>
                <a:effectLst/>
                <a:latin typeface="Impact" panose="020B080603090205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nos anos 1960, ela é amplamente utilizada em ambientes empresariais e de gestão.</a:t>
            </a:r>
            <a:endParaRPr lang="pt-BR" sz="1100" dirty="0">
              <a:solidFill>
                <a:schemeClr val="bg1">
                  <a:lumMod val="95000"/>
                  <a:lumOff val="5000"/>
                </a:schemeClr>
              </a:solidFill>
              <a:effectLst/>
              <a:latin typeface="Impact" panose="020B080603090205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pt-BR" sz="1100" i="1" u="sng" dirty="0">
                <a:solidFill>
                  <a:schemeClr val="bg1">
                    <a:lumMod val="95000"/>
                    <a:lumOff val="5000"/>
                  </a:schemeClr>
                </a:solidFill>
                <a:latin typeface="Impact" panose="020B080603090205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Principais Elementos da Metodologia KT:</a:t>
            </a:r>
            <a:endParaRPr lang="pt-BR" sz="1100" i="1" u="sng" dirty="0">
              <a:solidFill>
                <a:schemeClr val="bg1">
                  <a:lumMod val="95000"/>
                  <a:lumOff val="5000"/>
                </a:schemeClr>
              </a:solidFill>
              <a:latin typeface="Impact" panose="020B080603090205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pt-BR" sz="1100" dirty="0">
                <a:solidFill>
                  <a:schemeClr val="bg1">
                    <a:lumMod val="95000"/>
                    <a:lumOff val="5000"/>
                  </a:schemeClr>
                </a:solidFill>
                <a:effectLst/>
                <a:latin typeface="Impact" panose="020B080603090205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Definição do Problema: Identificar e definir claramente o problema, considerando o que está acontecendo, onde e quando.</a:t>
            </a:r>
            <a:endParaRPr lang="pt-BR" sz="1100" dirty="0">
              <a:solidFill>
                <a:schemeClr val="bg1">
                  <a:lumMod val="95000"/>
                  <a:lumOff val="5000"/>
                </a:schemeClr>
              </a:solidFill>
              <a:effectLst/>
              <a:latin typeface="Impact" panose="020B080603090205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pt-BR" sz="1100" dirty="0">
                <a:solidFill>
                  <a:schemeClr val="bg1">
                    <a:lumMod val="95000"/>
                    <a:lumOff val="5000"/>
                  </a:schemeClr>
                </a:solidFill>
                <a:effectLst/>
                <a:latin typeface="Impact" panose="020B080603090205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Análise de Causas: Investigar as causas raízes do problema por meio de uma análise sistemática, usando ferramentas como o diagrama de causa e efeito.</a:t>
            </a:r>
            <a:endParaRPr lang="pt-BR" sz="1100" dirty="0">
              <a:solidFill>
                <a:schemeClr val="bg1">
                  <a:lumMod val="95000"/>
                  <a:lumOff val="5000"/>
                </a:schemeClr>
              </a:solidFill>
              <a:effectLst/>
              <a:latin typeface="Impact" panose="020B080603090205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pt-BR" sz="1100" dirty="0">
                <a:solidFill>
                  <a:schemeClr val="bg1">
                    <a:lumMod val="95000"/>
                    <a:lumOff val="5000"/>
                  </a:schemeClr>
                </a:solidFill>
                <a:effectLst/>
                <a:latin typeface="Impact" panose="020B080603090205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Desenvolvimento de Soluções: Gerar e avaliar alternativas de solução, considerando os prós e contras de cada uma.</a:t>
            </a:r>
            <a:endParaRPr lang="pt-BR" sz="1100" dirty="0">
              <a:solidFill>
                <a:schemeClr val="bg1">
                  <a:lumMod val="95000"/>
                  <a:lumOff val="5000"/>
                </a:schemeClr>
              </a:solidFill>
              <a:effectLst/>
              <a:latin typeface="Impact" panose="020B080603090205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pt-BR" sz="1100" dirty="0">
                <a:solidFill>
                  <a:schemeClr val="bg1">
                    <a:lumMod val="95000"/>
                    <a:lumOff val="5000"/>
                  </a:schemeClr>
                </a:solidFill>
                <a:effectLst/>
                <a:latin typeface="Impact" panose="020B080603090205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Tomada de Decisão: Escolher a melhor solução com base em critérios predefinidos, garantindo que a decisão esteja alinhada com os objetivos da organização.</a:t>
            </a:r>
            <a:endParaRPr lang="pt-BR" sz="1100" dirty="0">
              <a:solidFill>
                <a:schemeClr val="bg1">
                  <a:lumMod val="95000"/>
                  <a:lumOff val="5000"/>
                </a:schemeClr>
              </a:solidFill>
              <a:effectLst/>
              <a:latin typeface="Impact" panose="020B080603090205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pt-BR" sz="1100" dirty="0">
                <a:solidFill>
                  <a:schemeClr val="bg1">
                    <a:lumMod val="95000"/>
                    <a:lumOff val="5000"/>
                  </a:schemeClr>
                </a:solidFill>
                <a:effectLst/>
                <a:latin typeface="Impact" panose="020B080603090205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Planejamento da Implementação: Elaborar um plano de ação para implementar a solução escolhida, incluindo etapas, prazos e responsabilidades.</a:t>
            </a:r>
            <a:endParaRPr lang="pt-BR" sz="1100" dirty="0">
              <a:solidFill>
                <a:schemeClr val="bg1">
                  <a:lumMod val="95000"/>
                  <a:lumOff val="5000"/>
                </a:schemeClr>
              </a:solidFill>
              <a:effectLst/>
              <a:latin typeface="Impact" panose="020B080603090205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pt-BR" sz="1100" dirty="0">
                <a:solidFill>
                  <a:schemeClr val="bg1">
                    <a:lumMod val="95000"/>
                    <a:lumOff val="5000"/>
                  </a:schemeClr>
                </a:solidFill>
                <a:effectLst/>
                <a:latin typeface="Impact" panose="020B080603090205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Avaliação dos Resultados: Após a implementação, avaliar os resultados e a eficácia da solução para garantir que o problema foi resolvido.</a:t>
            </a:r>
            <a:endParaRPr lang="pt-BR" sz="1100" dirty="0">
              <a:solidFill>
                <a:schemeClr val="bg1">
                  <a:lumMod val="95000"/>
                  <a:lumOff val="5000"/>
                </a:schemeClr>
              </a:solidFill>
              <a:effectLst/>
              <a:latin typeface="Impact" panose="020B080603090205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pt-BR" sz="1100" i="1" u="sng" dirty="0">
                <a:solidFill>
                  <a:schemeClr val="bg1">
                    <a:lumMod val="95000"/>
                    <a:lumOff val="5000"/>
                  </a:schemeClr>
                </a:solidFill>
                <a:effectLst/>
                <a:latin typeface="Impact" panose="020B080603090205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Benefícios da Metodologia KT:</a:t>
            </a:r>
            <a:endParaRPr lang="pt-BR" sz="1100" i="1" u="sng" dirty="0">
              <a:solidFill>
                <a:schemeClr val="bg1">
                  <a:lumMod val="95000"/>
                  <a:lumOff val="5000"/>
                </a:schemeClr>
              </a:solidFill>
              <a:effectLst/>
              <a:latin typeface="Impact" panose="020B080603090205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pt-BR" sz="1100" dirty="0">
                <a:solidFill>
                  <a:schemeClr val="bg1">
                    <a:lumMod val="95000"/>
                    <a:lumOff val="5000"/>
                  </a:schemeClr>
                </a:solidFill>
                <a:effectLst/>
                <a:latin typeface="Impact" panose="020B080603090205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Clareza: Ajuda a estruturar o pensamento, tornando a análise mais clara.</a:t>
            </a:r>
            <a:endParaRPr lang="pt-BR" sz="1100" dirty="0">
              <a:solidFill>
                <a:schemeClr val="bg1">
                  <a:lumMod val="95000"/>
                  <a:lumOff val="5000"/>
                </a:schemeClr>
              </a:solidFill>
              <a:effectLst/>
              <a:latin typeface="Impact" panose="020B080603090205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pt-BR" sz="1100" dirty="0">
                <a:solidFill>
                  <a:schemeClr val="bg1">
                    <a:lumMod val="95000"/>
                    <a:lumOff val="5000"/>
                  </a:schemeClr>
                </a:solidFill>
                <a:effectLst/>
                <a:latin typeface="Impact" panose="020B080603090205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Colaboração: Facilita a comunicação e o trabalho em equipe.</a:t>
            </a:r>
            <a:endParaRPr lang="pt-BR" sz="1100" dirty="0">
              <a:solidFill>
                <a:schemeClr val="bg1">
                  <a:lumMod val="95000"/>
                  <a:lumOff val="5000"/>
                </a:schemeClr>
              </a:solidFill>
              <a:effectLst/>
              <a:latin typeface="Impact" panose="020B080603090205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pt-BR" sz="1100" dirty="0">
                <a:solidFill>
                  <a:schemeClr val="bg1">
                    <a:lumMod val="95000"/>
                    <a:lumOff val="5000"/>
                  </a:schemeClr>
                </a:solidFill>
                <a:effectLst/>
                <a:latin typeface="Impact" panose="020B080603090205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Redução de Riscos: A análise detalhada ajuda a minimizar os riscos associados à tomada de decisões.</a:t>
            </a:r>
            <a:endParaRPr lang="pt-BR" sz="1100" dirty="0">
              <a:solidFill>
                <a:schemeClr val="bg1">
                  <a:lumMod val="95000"/>
                  <a:lumOff val="5000"/>
                </a:schemeClr>
              </a:solidFill>
              <a:effectLst/>
              <a:latin typeface="Impact" panose="020B080603090205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pt-BR" sz="1100" dirty="0">
                <a:solidFill>
                  <a:schemeClr val="bg1">
                    <a:lumMod val="95000"/>
                    <a:lumOff val="5000"/>
                  </a:schemeClr>
                </a:solidFill>
                <a:effectLst/>
                <a:latin typeface="Impact" panose="020B080603090205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Eficiência: Torna o processo de resolução de problemas mais rápido e eficaz.</a:t>
            </a:r>
            <a:endParaRPr lang="pt-BR" sz="1100" dirty="0">
              <a:solidFill>
                <a:schemeClr val="bg1">
                  <a:lumMod val="95000"/>
                  <a:lumOff val="5000"/>
                </a:schemeClr>
              </a:solidFill>
              <a:effectLst/>
              <a:latin typeface="Impact" panose="020B080603090205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1100" dirty="0">
                <a:solidFill>
                  <a:schemeClr val="bg1">
                    <a:lumMod val="95000"/>
                    <a:lumOff val="5000"/>
                  </a:schemeClr>
                </a:solidFill>
                <a:effectLst/>
                <a:latin typeface="Impact" panose="020B080603090205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 metodologia KT é valiosa em diversos contextos, como gerenciamento de projetos, melhoria contínua e gestão de crises.</a:t>
            </a:r>
            <a:endParaRPr lang="pt-BR" sz="1100" dirty="0">
              <a:solidFill>
                <a:schemeClr val="bg1">
                  <a:lumMod val="95000"/>
                  <a:lumOff val="5000"/>
                </a:schemeClr>
              </a:solidFill>
              <a:effectLst/>
              <a:latin typeface="Impact" panose="020B080603090205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B61E5492-F335-40B2-B6A7-1012DEB159A6}"/>
              </a:ext>
            </a:extLst>
          </p:cNvPr>
          <p:cNvSpPr txBox="1"/>
          <p:nvPr/>
        </p:nvSpPr>
        <p:spPr>
          <a:xfrm>
            <a:off x="3581399" y="265529"/>
            <a:ext cx="502920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chemeClr val="bg2">
                    <a:lumMod val="75000"/>
                  </a:schemeClr>
                </a:solidFill>
                <a:latin typeface="Impact" panose="020B0806030902050204" pitchFamily="34" charset="0"/>
              </a:rPr>
              <a:t>METODOLOGIA KT</a:t>
            </a:r>
          </a:p>
          <a:p>
            <a:endParaRPr lang="pt-BR" sz="4800" dirty="0">
              <a:solidFill>
                <a:schemeClr val="bg2">
                  <a:lumMod val="75000"/>
                </a:schemeClr>
              </a:solidFill>
              <a:latin typeface="Impact" panose="020B0806030902050204" pitchFamily="34" charset="0"/>
            </a:endParaRPr>
          </a:p>
        </p:txBody>
      </p:sp>
      <p:pic>
        <p:nvPicPr>
          <p:cNvPr id="4100" name="Picture 4" descr="Kepner-Tregoe Announces New Innovation Department | Business Wire">
            <a:extLst>
              <a:ext uri="{FF2B5EF4-FFF2-40B4-BE49-F238E27FC236}">
                <a16:creationId xmlns:a16="http://schemas.microsoft.com/office/drawing/2014/main" id="{1D6FF2EF-BF32-4089-8B43-35CD79EF25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1" y="85786"/>
            <a:ext cx="2235200" cy="11176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3032349F-E6D7-48A8-8D0F-063C6EDD598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288" t="24941" r="33986" b="27284"/>
          <a:stretch/>
        </p:blipFill>
        <p:spPr>
          <a:xfrm>
            <a:off x="160727" y="5700576"/>
            <a:ext cx="963398" cy="108094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122242111"/>
      </p:ext>
    </p:extLst>
  </p:cSld>
  <p:clrMapOvr>
    <a:masterClrMapping/>
  </p:clrMapOvr>
</p:sld>
</file>

<file path=ppt/theme/theme1.xml><?xml version="1.0" encoding="utf-8"?>
<a:theme xmlns:a="http://schemas.openxmlformats.org/drawingml/2006/main" name="Fatia">
  <a:themeElements>
    <a:clrScheme name="Azul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Fatia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Fatia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303</TotalTime>
  <Words>439</Words>
  <Application>Microsoft Office PowerPoint</Application>
  <PresentationFormat>Widescreen</PresentationFormat>
  <Paragraphs>58</Paragraphs>
  <Slides>13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13</vt:i4>
      </vt:variant>
    </vt:vector>
  </HeadingPairs>
  <TitlesOfParts>
    <vt:vector size="21" baseType="lpstr">
      <vt:lpstr>Calibri</vt:lpstr>
      <vt:lpstr>Century Gothic</vt:lpstr>
      <vt:lpstr>Impact</vt:lpstr>
      <vt:lpstr>Symbol</vt:lpstr>
      <vt:lpstr>Times New Roman</vt:lpstr>
      <vt:lpstr>Wingdings</vt:lpstr>
      <vt:lpstr>Wingdings 3</vt:lpstr>
      <vt:lpstr>Fatia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CRITÉRIOS DE AVALIAÇÃO PARA ESCOLHA DE SOFTWARE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Fatec</dc:creator>
  <cp:lastModifiedBy>Fatec</cp:lastModifiedBy>
  <cp:revision>12</cp:revision>
  <dcterms:created xsi:type="dcterms:W3CDTF">2024-09-23T22:49:14Z</dcterms:created>
  <dcterms:modified xsi:type="dcterms:W3CDTF">2024-09-27T23:33:29Z</dcterms:modified>
</cp:coreProperties>
</file>